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72" r:id="rId3"/>
  </p:sldMasterIdLst>
  <p:sldIdLst>
    <p:sldId id="256" r:id="rId4"/>
    <p:sldId id="258" r:id="rId5"/>
  </p:sldIdLst>
  <p:sldSz cx="6858000" cy="12192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2" autoAdjust="0"/>
    <p:restoredTop sz="94660"/>
  </p:normalViewPr>
  <p:slideViewPr>
    <p:cSldViewPr snapToGrid="0">
      <p:cViewPr>
        <p:scale>
          <a:sx n="200" d="100"/>
          <a:sy n="200" d="100"/>
        </p:scale>
        <p:origin x="-1044" y="-4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FY\Desktop\&#12487;&#12473;&#12463;&#12488;&#12483;&#12503;\IFY&#12288;&#32076;&#27508;&#26360;\&#25552;&#26696;&#20013;&#12513;&#12531;&#12496;\IFY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69477681471227E-2"/>
          <c:y val="5.8963470348276807E-2"/>
          <c:w val="0.75464639497443242"/>
          <c:h val="0.88207305930344637"/>
        </c:manualLayout>
      </c:layout>
      <c:lineChart>
        <c:grouping val="standard"/>
        <c:varyColors val="0"/>
        <c:ser>
          <c:idx val="0"/>
          <c:order val="0"/>
          <c:tx>
            <c:strRef>
              <c:f>Sheet4!$E$4</c:f>
              <c:strCache>
                <c:ptCount val="1"/>
                <c:pt idx="0">
                  <c:v>月売上（百万円）</c:v>
                </c:pt>
              </c:strCache>
            </c:strRef>
          </c:tx>
          <c:marker>
            <c:symbol val="none"/>
          </c:marker>
          <c:cat>
            <c:numRef>
              <c:f>Sheet4!$D$5:$D$56</c:f>
              <c:numCache>
                <c:formatCode>yyyy/m/d;@</c:formatCode>
                <c:ptCount val="52"/>
                <c:pt idx="0">
                  <c:v>40787</c:v>
                </c:pt>
                <c:pt idx="1">
                  <c:v>40817</c:v>
                </c:pt>
                <c:pt idx="2">
                  <c:v>40848</c:v>
                </c:pt>
                <c:pt idx="3">
                  <c:v>40878</c:v>
                </c:pt>
                <c:pt idx="4">
                  <c:v>40909</c:v>
                </c:pt>
                <c:pt idx="5">
                  <c:v>40940</c:v>
                </c:pt>
                <c:pt idx="6">
                  <c:v>40969</c:v>
                </c:pt>
                <c:pt idx="7">
                  <c:v>41000</c:v>
                </c:pt>
                <c:pt idx="8">
                  <c:v>41030</c:v>
                </c:pt>
                <c:pt idx="9">
                  <c:v>41061</c:v>
                </c:pt>
                <c:pt idx="10">
                  <c:v>41091</c:v>
                </c:pt>
                <c:pt idx="11">
                  <c:v>41122</c:v>
                </c:pt>
                <c:pt idx="12">
                  <c:v>41153</c:v>
                </c:pt>
                <c:pt idx="13">
                  <c:v>41183</c:v>
                </c:pt>
                <c:pt idx="14">
                  <c:v>41214</c:v>
                </c:pt>
                <c:pt idx="15">
                  <c:v>41244</c:v>
                </c:pt>
                <c:pt idx="16">
                  <c:v>41275</c:v>
                </c:pt>
                <c:pt idx="17">
                  <c:v>41306</c:v>
                </c:pt>
                <c:pt idx="18">
                  <c:v>41334</c:v>
                </c:pt>
                <c:pt idx="19">
                  <c:v>41365</c:v>
                </c:pt>
                <c:pt idx="20">
                  <c:v>41395</c:v>
                </c:pt>
                <c:pt idx="21">
                  <c:v>41426</c:v>
                </c:pt>
                <c:pt idx="22">
                  <c:v>41456</c:v>
                </c:pt>
                <c:pt idx="23">
                  <c:v>41487</c:v>
                </c:pt>
                <c:pt idx="24">
                  <c:v>41518</c:v>
                </c:pt>
                <c:pt idx="25">
                  <c:v>41548</c:v>
                </c:pt>
                <c:pt idx="26">
                  <c:v>41579</c:v>
                </c:pt>
                <c:pt idx="27">
                  <c:v>41609</c:v>
                </c:pt>
                <c:pt idx="28">
                  <c:v>41640</c:v>
                </c:pt>
                <c:pt idx="29">
                  <c:v>41671</c:v>
                </c:pt>
                <c:pt idx="30">
                  <c:v>41699</c:v>
                </c:pt>
                <c:pt idx="31">
                  <c:v>41730</c:v>
                </c:pt>
                <c:pt idx="32">
                  <c:v>41760</c:v>
                </c:pt>
                <c:pt idx="33">
                  <c:v>41791</c:v>
                </c:pt>
                <c:pt idx="34">
                  <c:v>41821</c:v>
                </c:pt>
                <c:pt idx="35">
                  <c:v>41852</c:v>
                </c:pt>
                <c:pt idx="36">
                  <c:v>41883</c:v>
                </c:pt>
                <c:pt idx="37">
                  <c:v>41913</c:v>
                </c:pt>
                <c:pt idx="38">
                  <c:v>41944</c:v>
                </c:pt>
                <c:pt idx="39">
                  <c:v>41974</c:v>
                </c:pt>
                <c:pt idx="40">
                  <c:v>42005</c:v>
                </c:pt>
                <c:pt idx="41">
                  <c:v>42036</c:v>
                </c:pt>
                <c:pt idx="42">
                  <c:v>42064</c:v>
                </c:pt>
                <c:pt idx="43">
                  <c:v>42095</c:v>
                </c:pt>
                <c:pt idx="44">
                  <c:v>42125</c:v>
                </c:pt>
                <c:pt idx="45">
                  <c:v>42156</c:v>
                </c:pt>
                <c:pt idx="46">
                  <c:v>42186</c:v>
                </c:pt>
                <c:pt idx="47">
                  <c:v>42217</c:v>
                </c:pt>
                <c:pt idx="48">
                  <c:v>42248</c:v>
                </c:pt>
                <c:pt idx="49">
                  <c:v>42278</c:v>
                </c:pt>
                <c:pt idx="50">
                  <c:v>42309</c:v>
                </c:pt>
                <c:pt idx="51">
                  <c:v>42339</c:v>
                </c:pt>
              </c:numCache>
            </c:numRef>
          </c:cat>
          <c:val>
            <c:numRef>
              <c:f>Sheet4!$E$5:$E$56</c:f>
              <c:numCache>
                <c:formatCode>General</c:formatCode>
                <c:ptCount val="52"/>
                <c:pt idx="0">
                  <c:v>4.0999999999999996</c:v>
                </c:pt>
                <c:pt idx="1">
                  <c:v>12.7</c:v>
                </c:pt>
                <c:pt idx="2">
                  <c:v>14.5</c:v>
                </c:pt>
                <c:pt idx="3">
                  <c:v>16.399999999999999</c:v>
                </c:pt>
                <c:pt idx="4">
                  <c:v>12.6</c:v>
                </c:pt>
                <c:pt idx="5">
                  <c:v>12.5</c:v>
                </c:pt>
                <c:pt idx="6">
                  <c:v>15.3</c:v>
                </c:pt>
                <c:pt idx="7">
                  <c:v>15.4</c:v>
                </c:pt>
                <c:pt idx="8">
                  <c:v>14.1</c:v>
                </c:pt>
                <c:pt idx="9">
                  <c:v>12.2</c:v>
                </c:pt>
                <c:pt idx="10">
                  <c:v>13.1</c:v>
                </c:pt>
                <c:pt idx="11">
                  <c:v>13.8</c:v>
                </c:pt>
                <c:pt idx="12">
                  <c:v>13.9</c:v>
                </c:pt>
                <c:pt idx="13">
                  <c:v>15.4</c:v>
                </c:pt>
                <c:pt idx="14">
                  <c:v>16.600000000000001</c:v>
                </c:pt>
                <c:pt idx="15">
                  <c:v>16.899999999999999</c:v>
                </c:pt>
                <c:pt idx="16">
                  <c:v>15.7</c:v>
                </c:pt>
                <c:pt idx="17">
                  <c:v>16.399999999999999</c:v>
                </c:pt>
                <c:pt idx="18">
                  <c:v>16</c:v>
                </c:pt>
                <c:pt idx="19">
                  <c:v>17.899999999999999</c:v>
                </c:pt>
                <c:pt idx="20">
                  <c:v>16.8</c:v>
                </c:pt>
                <c:pt idx="21">
                  <c:v>17.8</c:v>
                </c:pt>
                <c:pt idx="22">
                  <c:v>20.7</c:v>
                </c:pt>
                <c:pt idx="23">
                  <c:v>21.6</c:v>
                </c:pt>
                <c:pt idx="24">
                  <c:v>19.899999999999999</c:v>
                </c:pt>
                <c:pt idx="25">
                  <c:v>22</c:v>
                </c:pt>
                <c:pt idx="26">
                  <c:v>22.7</c:v>
                </c:pt>
                <c:pt idx="27">
                  <c:v>23.7</c:v>
                </c:pt>
                <c:pt idx="28">
                  <c:v>26.1</c:v>
                </c:pt>
                <c:pt idx="29">
                  <c:v>26.7</c:v>
                </c:pt>
                <c:pt idx="30">
                  <c:v>26.1</c:v>
                </c:pt>
                <c:pt idx="31">
                  <c:v>29.9</c:v>
                </c:pt>
                <c:pt idx="32">
                  <c:v>28.4</c:v>
                </c:pt>
                <c:pt idx="33">
                  <c:v>30.3</c:v>
                </c:pt>
                <c:pt idx="34">
                  <c:v>31</c:v>
                </c:pt>
                <c:pt idx="35">
                  <c:v>29.8</c:v>
                </c:pt>
                <c:pt idx="36">
                  <c:v>29.2</c:v>
                </c:pt>
                <c:pt idx="37">
                  <c:v>30.7</c:v>
                </c:pt>
                <c:pt idx="38">
                  <c:v>32.200000000000003</c:v>
                </c:pt>
                <c:pt idx="39">
                  <c:v>32.700000000000003</c:v>
                </c:pt>
                <c:pt idx="40">
                  <c:v>35.6</c:v>
                </c:pt>
                <c:pt idx="41">
                  <c:v>35.9</c:v>
                </c:pt>
                <c:pt idx="42">
                  <c:v>37.1</c:v>
                </c:pt>
                <c:pt idx="43">
                  <c:v>36.700000000000003</c:v>
                </c:pt>
                <c:pt idx="44">
                  <c:v>37.4</c:v>
                </c:pt>
                <c:pt idx="45">
                  <c:v>37.200000000000003</c:v>
                </c:pt>
                <c:pt idx="46">
                  <c:v>39</c:v>
                </c:pt>
                <c:pt idx="47">
                  <c:v>40</c:v>
                </c:pt>
                <c:pt idx="48">
                  <c:v>38.6</c:v>
                </c:pt>
                <c:pt idx="49">
                  <c:v>39.5</c:v>
                </c:pt>
                <c:pt idx="50">
                  <c:v>40.200000000000003</c:v>
                </c:pt>
                <c:pt idx="51">
                  <c:v>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Sheet4!$F$4</c:f>
              <c:strCache>
                <c:ptCount val="1"/>
                <c:pt idx="0">
                  <c:v>社員数</c:v>
                </c:pt>
              </c:strCache>
            </c:strRef>
          </c:tx>
          <c:marker>
            <c:symbol val="none"/>
          </c:marker>
          <c:cat>
            <c:numRef>
              <c:f>Sheet4!$D$5:$D$56</c:f>
              <c:numCache>
                <c:formatCode>yyyy/m/d;@</c:formatCode>
                <c:ptCount val="52"/>
                <c:pt idx="0">
                  <c:v>40787</c:v>
                </c:pt>
                <c:pt idx="1">
                  <c:v>40817</c:v>
                </c:pt>
                <c:pt idx="2">
                  <c:v>40848</c:v>
                </c:pt>
                <c:pt idx="3">
                  <c:v>40878</c:v>
                </c:pt>
                <c:pt idx="4">
                  <c:v>40909</c:v>
                </c:pt>
                <c:pt idx="5">
                  <c:v>40940</c:v>
                </c:pt>
                <c:pt idx="6">
                  <c:v>40969</c:v>
                </c:pt>
                <c:pt idx="7">
                  <c:v>41000</c:v>
                </c:pt>
                <c:pt idx="8">
                  <c:v>41030</c:v>
                </c:pt>
                <c:pt idx="9">
                  <c:v>41061</c:v>
                </c:pt>
                <c:pt idx="10">
                  <c:v>41091</c:v>
                </c:pt>
                <c:pt idx="11">
                  <c:v>41122</c:v>
                </c:pt>
                <c:pt idx="12">
                  <c:v>41153</c:v>
                </c:pt>
                <c:pt idx="13">
                  <c:v>41183</c:v>
                </c:pt>
                <c:pt idx="14">
                  <c:v>41214</c:v>
                </c:pt>
                <c:pt idx="15">
                  <c:v>41244</c:v>
                </c:pt>
                <c:pt idx="16">
                  <c:v>41275</c:v>
                </c:pt>
                <c:pt idx="17">
                  <c:v>41306</c:v>
                </c:pt>
                <c:pt idx="18">
                  <c:v>41334</c:v>
                </c:pt>
                <c:pt idx="19">
                  <c:v>41365</c:v>
                </c:pt>
                <c:pt idx="20">
                  <c:v>41395</c:v>
                </c:pt>
                <c:pt idx="21">
                  <c:v>41426</c:v>
                </c:pt>
                <c:pt idx="22">
                  <c:v>41456</c:v>
                </c:pt>
                <c:pt idx="23">
                  <c:v>41487</c:v>
                </c:pt>
                <c:pt idx="24">
                  <c:v>41518</c:v>
                </c:pt>
                <c:pt idx="25">
                  <c:v>41548</c:v>
                </c:pt>
                <c:pt idx="26">
                  <c:v>41579</c:v>
                </c:pt>
                <c:pt idx="27">
                  <c:v>41609</c:v>
                </c:pt>
                <c:pt idx="28">
                  <c:v>41640</c:v>
                </c:pt>
                <c:pt idx="29">
                  <c:v>41671</c:v>
                </c:pt>
                <c:pt idx="30">
                  <c:v>41699</c:v>
                </c:pt>
                <c:pt idx="31">
                  <c:v>41730</c:v>
                </c:pt>
                <c:pt idx="32">
                  <c:v>41760</c:v>
                </c:pt>
                <c:pt idx="33">
                  <c:v>41791</c:v>
                </c:pt>
                <c:pt idx="34">
                  <c:v>41821</c:v>
                </c:pt>
                <c:pt idx="35">
                  <c:v>41852</c:v>
                </c:pt>
                <c:pt idx="36">
                  <c:v>41883</c:v>
                </c:pt>
                <c:pt idx="37">
                  <c:v>41913</c:v>
                </c:pt>
                <c:pt idx="38">
                  <c:v>41944</c:v>
                </c:pt>
                <c:pt idx="39">
                  <c:v>41974</c:v>
                </c:pt>
                <c:pt idx="40">
                  <c:v>42005</c:v>
                </c:pt>
                <c:pt idx="41">
                  <c:v>42036</c:v>
                </c:pt>
                <c:pt idx="42">
                  <c:v>42064</c:v>
                </c:pt>
                <c:pt idx="43">
                  <c:v>42095</c:v>
                </c:pt>
                <c:pt idx="44">
                  <c:v>42125</c:v>
                </c:pt>
                <c:pt idx="45">
                  <c:v>42156</c:v>
                </c:pt>
                <c:pt idx="46">
                  <c:v>42186</c:v>
                </c:pt>
                <c:pt idx="47">
                  <c:v>42217</c:v>
                </c:pt>
                <c:pt idx="48">
                  <c:v>42248</c:v>
                </c:pt>
                <c:pt idx="49">
                  <c:v>42278</c:v>
                </c:pt>
                <c:pt idx="50">
                  <c:v>42309</c:v>
                </c:pt>
                <c:pt idx="51">
                  <c:v>42339</c:v>
                </c:pt>
              </c:numCache>
            </c:numRef>
          </c:cat>
          <c:val>
            <c:numRef>
              <c:f>Sheet4!$F$5:$F$56</c:f>
              <c:numCache>
                <c:formatCode>General</c:formatCode>
                <c:ptCount val="52"/>
                <c:pt idx="0">
                  <c:v>12</c:v>
                </c:pt>
                <c:pt idx="1">
                  <c:v>24</c:v>
                </c:pt>
                <c:pt idx="2">
                  <c:v>24</c:v>
                </c:pt>
                <c:pt idx="3">
                  <c:v>32</c:v>
                </c:pt>
                <c:pt idx="4">
                  <c:v>27</c:v>
                </c:pt>
                <c:pt idx="5">
                  <c:v>27</c:v>
                </c:pt>
                <c:pt idx="6">
                  <c:v>27</c:v>
                </c:pt>
                <c:pt idx="7">
                  <c:v>33</c:v>
                </c:pt>
                <c:pt idx="8">
                  <c:v>26</c:v>
                </c:pt>
                <c:pt idx="9">
                  <c:v>26</c:v>
                </c:pt>
                <c:pt idx="10">
                  <c:v>26</c:v>
                </c:pt>
                <c:pt idx="11">
                  <c:v>27</c:v>
                </c:pt>
                <c:pt idx="12">
                  <c:v>29</c:v>
                </c:pt>
                <c:pt idx="13">
                  <c:v>32</c:v>
                </c:pt>
                <c:pt idx="14">
                  <c:v>32</c:v>
                </c:pt>
                <c:pt idx="15">
                  <c:v>32</c:v>
                </c:pt>
                <c:pt idx="16">
                  <c:v>32</c:v>
                </c:pt>
                <c:pt idx="17">
                  <c:v>32</c:v>
                </c:pt>
                <c:pt idx="18">
                  <c:v>32</c:v>
                </c:pt>
                <c:pt idx="19">
                  <c:v>33</c:v>
                </c:pt>
                <c:pt idx="20">
                  <c:v>33</c:v>
                </c:pt>
                <c:pt idx="21">
                  <c:v>33</c:v>
                </c:pt>
                <c:pt idx="22">
                  <c:v>37</c:v>
                </c:pt>
                <c:pt idx="23">
                  <c:v>36</c:v>
                </c:pt>
                <c:pt idx="24">
                  <c:v>39</c:v>
                </c:pt>
                <c:pt idx="25">
                  <c:v>44</c:v>
                </c:pt>
                <c:pt idx="26">
                  <c:v>45</c:v>
                </c:pt>
                <c:pt idx="27">
                  <c:v>45</c:v>
                </c:pt>
                <c:pt idx="28">
                  <c:v>50</c:v>
                </c:pt>
                <c:pt idx="29">
                  <c:v>53</c:v>
                </c:pt>
                <c:pt idx="30">
                  <c:v>54</c:v>
                </c:pt>
                <c:pt idx="31">
                  <c:v>55</c:v>
                </c:pt>
                <c:pt idx="32">
                  <c:v>56</c:v>
                </c:pt>
                <c:pt idx="33">
                  <c:v>58</c:v>
                </c:pt>
                <c:pt idx="34">
                  <c:v>58</c:v>
                </c:pt>
                <c:pt idx="35">
                  <c:v>59</c:v>
                </c:pt>
                <c:pt idx="36">
                  <c:v>59</c:v>
                </c:pt>
                <c:pt idx="37">
                  <c:v>61</c:v>
                </c:pt>
                <c:pt idx="38">
                  <c:v>62</c:v>
                </c:pt>
                <c:pt idx="39">
                  <c:v>63</c:v>
                </c:pt>
                <c:pt idx="40">
                  <c:v>65</c:v>
                </c:pt>
                <c:pt idx="41">
                  <c:v>63</c:v>
                </c:pt>
                <c:pt idx="42">
                  <c:v>66</c:v>
                </c:pt>
                <c:pt idx="43">
                  <c:v>68</c:v>
                </c:pt>
                <c:pt idx="44">
                  <c:v>70</c:v>
                </c:pt>
                <c:pt idx="45">
                  <c:v>70</c:v>
                </c:pt>
                <c:pt idx="46">
                  <c:v>70</c:v>
                </c:pt>
                <c:pt idx="47">
                  <c:v>75</c:v>
                </c:pt>
                <c:pt idx="48">
                  <c:v>77</c:v>
                </c:pt>
                <c:pt idx="49">
                  <c:v>78</c:v>
                </c:pt>
                <c:pt idx="50">
                  <c:v>80</c:v>
                </c:pt>
                <c:pt idx="51">
                  <c:v>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9898408"/>
        <c:axId val="519898800"/>
      </c:lineChart>
      <c:dateAx>
        <c:axId val="519898408"/>
        <c:scaling>
          <c:orientation val="minMax"/>
        </c:scaling>
        <c:delete val="1"/>
        <c:axPos val="b"/>
        <c:numFmt formatCode="yyyy/m/d;@" sourceLinked="1"/>
        <c:majorTickMark val="out"/>
        <c:minorTickMark val="none"/>
        <c:tickLblPos val="nextTo"/>
        <c:crossAx val="519898800"/>
        <c:crosses val="autoZero"/>
        <c:auto val="1"/>
        <c:lblOffset val="100"/>
        <c:baseTimeUnit val="months"/>
      </c:dateAx>
      <c:valAx>
        <c:axId val="519898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9898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60788766683965"/>
          <c:y val="0.35616734515513243"/>
          <c:w val="0.19613366610197464"/>
          <c:h val="0.1920701529892173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スキル割合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インフラ系</c:v>
                </c:pt>
                <c:pt idx="1">
                  <c:v>PMO</c:v>
                </c:pt>
                <c:pt idx="2">
                  <c:v>コンサル</c:v>
                </c:pt>
                <c:pt idx="3">
                  <c:v>PM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年齢割合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20代・30代</c:v>
                </c:pt>
                <c:pt idx="1">
                  <c:v>40代</c:v>
                </c:pt>
                <c:pt idx="2">
                  <c:v>10代</c:v>
                </c:pt>
                <c:pt idx="3">
                  <c:v>50代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B3B6-6179-48D3-8478-867E6F0FDC9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019-63BF-4CE9-AE09-F1E7A7B696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91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B3B6-6179-48D3-8478-867E6F0FDC9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019-63BF-4CE9-AE09-F1E7A7B696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70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B3B6-6179-48D3-8478-867E6F0FDC9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019-63BF-4CE9-AE09-F1E7A7B696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169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B3B6-6179-48D3-8478-867E6F0FDC9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019-63BF-4CE9-AE09-F1E7A7B696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080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995488"/>
            <a:ext cx="5143500" cy="42449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6403975"/>
            <a:ext cx="5143500" cy="29432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410-5FBE-41DD-840A-F9F8F6181ED4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196F-39C1-479E-BCF3-74A3AC631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633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410-5FBE-41DD-840A-F9F8F6181ED4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196F-39C1-479E-BCF3-74A3AC631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527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3040063"/>
            <a:ext cx="5915025" cy="5070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8313" y="8159750"/>
            <a:ext cx="5915025" cy="2667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410-5FBE-41DD-840A-F9F8F6181ED4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196F-39C1-479E-BCF3-74A3AC631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063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3244850"/>
            <a:ext cx="2881312" cy="77358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3244850"/>
            <a:ext cx="2881313" cy="77358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410-5FBE-41DD-840A-F9F8F6181ED4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196F-39C1-479E-BCF3-74A3AC631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287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3075" y="649288"/>
            <a:ext cx="5915025" cy="235585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3075" y="2989263"/>
            <a:ext cx="2900363" cy="1463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3075" y="4452938"/>
            <a:ext cx="2900363" cy="65516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989263"/>
            <a:ext cx="2916237" cy="1463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4452938"/>
            <a:ext cx="2916237" cy="65516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410-5FBE-41DD-840A-F9F8F6181ED4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196F-39C1-479E-BCF3-74A3AC631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394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410-5FBE-41DD-840A-F9F8F6181ED4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196F-39C1-479E-BCF3-74A3AC631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5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410-5FBE-41DD-840A-F9F8F6181ED4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196F-39C1-479E-BCF3-74A3AC631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05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B3B6-6179-48D3-8478-867E6F0FDC9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019-63BF-4CE9-AE09-F1E7A7B696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954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3075" y="812800"/>
            <a:ext cx="2211388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6238" y="1755775"/>
            <a:ext cx="3471862" cy="8664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3075" y="3657600"/>
            <a:ext cx="2211388" cy="677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410-5FBE-41DD-840A-F9F8F6181ED4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196F-39C1-479E-BCF3-74A3AC631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231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3075" y="812800"/>
            <a:ext cx="2211388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6238" y="1755775"/>
            <a:ext cx="3471862" cy="866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3075" y="3657600"/>
            <a:ext cx="2211388" cy="677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410-5FBE-41DD-840A-F9F8F6181ED4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196F-39C1-479E-BCF3-74A3AC631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841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410-5FBE-41DD-840A-F9F8F6181ED4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196F-39C1-479E-BCF3-74A3AC631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042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8550" y="649288"/>
            <a:ext cx="1477963" cy="1033145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8" y="649288"/>
            <a:ext cx="4284662" cy="1033145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410-5FBE-41DD-840A-F9F8F6181ED4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196F-39C1-479E-BCF3-74A3AC631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220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995488"/>
            <a:ext cx="5143500" cy="42449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6403975"/>
            <a:ext cx="5143500" cy="29432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E4CA-F0B5-4288-B1A0-7E0166129ED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4D9B-C71D-449B-AEED-FF211218D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142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E4CA-F0B5-4288-B1A0-7E0166129ED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4D9B-C71D-449B-AEED-FF211218D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011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3040063"/>
            <a:ext cx="5915025" cy="5070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8313" y="8159750"/>
            <a:ext cx="5915025" cy="2667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E4CA-F0B5-4288-B1A0-7E0166129ED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4D9B-C71D-449B-AEED-FF211218D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930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3244850"/>
            <a:ext cx="2881312" cy="77358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3244850"/>
            <a:ext cx="2881313" cy="77358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E4CA-F0B5-4288-B1A0-7E0166129ED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4D9B-C71D-449B-AEED-FF211218D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1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3075" y="649288"/>
            <a:ext cx="5915025" cy="235585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3075" y="2989263"/>
            <a:ext cx="2900363" cy="1463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3075" y="4452938"/>
            <a:ext cx="2900363" cy="65516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989263"/>
            <a:ext cx="2916237" cy="1463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4452938"/>
            <a:ext cx="2916237" cy="65516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E4CA-F0B5-4288-B1A0-7E0166129ED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4D9B-C71D-449B-AEED-FF211218D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658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E4CA-F0B5-4288-B1A0-7E0166129ED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4D9B-C71D-449B-AEED-FF211218D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71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B3B6-6179-48D3-8478-867E6F0FDC9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019-63BF-4CE9-AE09-F1E7A7B696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298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E4CA-F0B5-4288-B1A0-7E0166129ED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4D9B-C71D-449B-AEED-FF211218D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092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3075" y="812800"/>
            <a:ext cx="2211388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6238" y="1755775"/>
            <a:ext cx="3471862" cy="8664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3075" y="3657600"/>
            <a:ext cx="2211388" cy="677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E4CA-F0B5-4288-B1A0-7E0166129ED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4D9B-C71D-449B-AEED-FF211218D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560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3075" y="812800"/>
            <a:ext cx="2211388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6238" y="1755775"/>
            <a:ext cx="3471862" cy="866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3075" y="3657600"/>
            <a:ext cx="2211388" cy="677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E4CA-F0B5-4288-B1A0-7E0166129ED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4D9B-C71D-449B-AEED-FF211218D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516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E4CA-F0B5-4288-B1A0-7E0166129ED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4D9B-C71D-449B-AEED-FF211218D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509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8550" y="649288"/>
            <a:ext cx="1477963" cy="1033145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8" y="649288"/>
            <a:ext cx="4284662" cy="1033145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E4CA-F0B5-4288-B1A0-7E0166129ED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4D9B-C71D-449B-AEED-FF211218D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69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B3B6-6179-48D3-8478-867E6F0FDC9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019-63BF-4CE9-AE09-F1E7A7B696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75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B3B6-6179-48D3-8478-867E6F0FDC9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019-63BF-4CE9-AE09-F1E7A7B696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06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B3B6-6179-48D3-8478-867E6F0FDC9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019-63BF-4CE9-AE09-F1E7A7B696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98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B3B6-6179-48D3-8478-867E6F0FDC9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019-63BF-4CE9-AE09-F1E7A7B696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69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B3B6-6179-48D3-8478-867E6F0FDC9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019-63BF-4CE9-AE09-F1E7A7B696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87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B3B6-6179-48D3-8478-867E6F0FDC9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019-63BF-4CE9-AE09-F1E7A7B696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30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8B3B6-6179-48D3-8478-867E6F0FDC9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3D019-63BF-4CE9-AE09-F1E7A7B696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08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4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649288"/>
            <a:ext cx="5915025" cy="235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3244850"/>
            <a:ext cx="5915025" cy="7735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11299825"/>
            <a:ext cx="1543050" cy="649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6F410-5FBE-41DD-840A-F9F8F6181ED4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11299825"/>
            <a:ext cx="2314575" cy="649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11299825"/>
            <a:ext cx="1543050" cy="649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1196F-39C1-479E-BCF3-74A3AC631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87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649288"/>
            <a:ext cx="5915025" cy="235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3244850"/>
            <a:ext cx="5915025" cy="7735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11299825"/>
            <a:ext cx="1543050" cy="649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0E4CA-F0B5-4288-B1A0-7E0166129ED1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11299825"/>
            <a:ext cx="2314575" cy="649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11299825"/>
            <a:ext cx="1543050" cy="649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24D9B-C71D-449B-AEED-FF211218D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99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.gif"/><Relationship Id="rId7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11302"/>
            <a:ext cx="6880698" cy="688069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80698" cy="6880698"/>
          </a:xfrm>
          <a:prstGeom prst="rect">
            <a:avLst/>
          </a:prstGeom>
        </p:spPr>
      </p:pic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64980"/>
              </p:ext>
            </p:extLst>
          </p:nvPr>
        </p:nvGraphicFramePr>
        <p:xfrm>
          <a:off x="1000125" y="2694377"/>
          <a:ext cx="4853876" cy="3897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578"/>
                <a:gridCol w="3198298"/>
              </a:tblGrid>
              <a:tr h="23932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solidFill>
                            <a:schemeClr val="tx1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社名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solidFill>
                            <a:schemeClr val="tx1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株式会社ＩＦＹ　　     </a:t>
                      </a:r>
                      <a:r>
                        <a:rPr kumimoji="1" lang="en-US" altLang="ja-JP" sz="800" b="0" dirty="0" smtClean="0">
                          <a:solidFill>
                            <a:schemeClr val="tx1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www.ify.co.jp</a:t>
                      </a:r>
                      <a:endParaRPr kumimoji="1" lang="ja-JP" altLang="en-US" sz="800" b="0" dirty="0" smtClean="0">
                        <a:solidFill>
                          <a:schemeClr val="tx1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>
                    <a:noFill/>
                  </a:tcPr>
                </a:tc>
              </a:tr>
              <a:tr h="56628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所在地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　〒</a:t>
                      </a:r>
                      <a:r>
                        <a:rPr kumimoji="1" lang="en-US" altLang="ja-JP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141-0031</a:t>
                      </a:r>
                    </a:p>
                    <a:p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　東京都品川区西五反田５－１－３　</a:t>
                      </a:r>
                      <a:endParaRPr kumimoji="1" lang="en-US" altLang="ja-JP" sz="800" b="0" dirty="0" smtClean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  <a:p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　ヘリオスビル７</a:t>
                      </a:r>
                      <a:r>
                        <a:rPr kumimoji="1" lang="en-US" altLang="ja-JP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F</a:t>
                      </a:r>
                      <a:endParaRPr kumimoji="1" lang="ja-JP" altLang="en-US" sz="800" b="0" dirty="0" smtClean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  <a:p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　</a:t>
                      </a:r>
                      <a:r>
                        <a:rPr kumimoji="1" lang="en-US" altLang="ja-JP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TEL.03-6417-0205</a:t>
                      </a: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　　</a:t>
                      </a:r>
                      <a:r>
                        <a:rPr kumimoji="1" lang="en-US" altLang="ja-JP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FAX.03-6417-0206</a:t>
                      </a:r>
                      <a:endParaRPr kumimoji="1" lang="ja-JP" altLang="en-US" sz="800" b="0" dirty="0" smtClean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>
                    <a:noFill/>
                  </a:tcPr>
                </a:tc>
              </a:tr>
              <a:tr h="25008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設立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２０１１年　７月</a:t>
                      </a:r>
                    </a:p>
                  </a:txBody>
                  <a:tcP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資本金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３０００万円</a:t>
                      </a:r>
                    </a:p>
                  </a:txBody>
                  <a:tcP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代表取締役</a:t>
                      </a:r>
                      <a:endParaRPr kumimoji="1" lang="ja-JP" altLang="en-US" sz="800" b="0" dirty="0" smtClean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堀田</a:t>
                      </a:r>
                      <a:r>
                        <a:rPr kumimoji="1" lang="ja-JP" altLang="en-US" sz="800" b="0" baseline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 </a:t>
                      </a: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大三</a:t>
                      </a:r>
                    </a:p>
                  </a:txBody>
                  <a:tcP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専務取締役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関口</a:t>
                      </a:r>
                      <a:r>
                        <a:rPr kumimoji="1" lang="ja-JP" altLang="en-US" sz="800" b="0" baseline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 </a:t>
                      </a: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卓哉</a:t>
                      </a:r>
                    </a:p>
                  </a:txBody>
                  <a:tcP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取締役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秋山</a:t>
                      </a:r>
                      <a:r>
                        <a:rPr kumimoji="1" lang="ja-JP" altLang="en-US" sz="800" b="0" baseline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 </a:t>
                      </a: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浩基</a:t>
                      </a:r>
                    </a:p>
                  </a:txBody>
                  <a:tcP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社員数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１０２名</a:t>
                      </a:r>
                      <a:endParaRPr kumimoji="1" lang="ja-JP" altLang="en-US" sz="800" b="0" dirty="0" smtClean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売上実績</a:t>
                      </a: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（</a:t>
                      </a:r>
                      <a:r>
                        <a:rPr kumimoji="1" lang="en-US" altLang="ja-JP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R</a:t>
                      </a: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元年度</a:t>
                      </a: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５億５０００万円</a:t>
                      </a:r>
                      <a:endParaRPr kumimoji="1" lang="ja-JP" altLang="en-US" sz="800" b="0" dirty="0" smtClean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プライバシーマーク</a:t>
                      </a:r>
                      <a:r>
                        <a:rPr kumimoji="1" lang="en-US" altLang="ja-JP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NO</a:t>
                      </a:r>
                      <a:endParaRPr kumimoji="1" lang="ja-JP" altLang="en-US" sz="800" b="0" dirty="0" smtClean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第</a:t>
                      </a:r>
                      <a:r>
                        <a:rPr kumimoji="1" lang="en-US" altLang="ja-JP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10824331</a:t>
                      </a: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号</a:t>
                      </a:r>
                    </a:p>
                  </a:txBody>
                  <a:tcP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労働者派遣</a:t>
                      </a:r>
                      <a:endParaRPr kumimoji="1" lang="ja-JP" altLang="en-US" sz="800" b="0" dirty="0" smtClean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派１３－３０９７７８</a:t>
                      </a:r>
                      <a:endParaRPr kumimoji="1" lang="ja-JP" altLang="en-US" sz="800" b="0" dirty="0" smtClean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建設業の許可票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般－２９　第　１３９７２６　　電気通信工事業</a:t>
                      </a:r>
                    </a:p>
                  </a:txBody>
                  <a:tcP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関連会社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株式会社</a:t>
                      </a:r>
                      <a:r>
                        <a:rPr kumimoji="1" lang="en-US" altLang="ja-JP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DKT</a:t>
                      </a: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　（売上高　</a:t>
                      </a:r>
                      <a:r>
                        <a:rPr kumimoji="1" lang="en-US" altLang="ja-JP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5</a:t>
                      </a: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億</a:t>
                      </a:r>
                      <a:r>
                        <a:rPr kumimoji="1" lang="en-US" altLang="ja-JP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1000</a:t>
                      </a: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万円　</a:t>
                      </a:r>
                      <a:r>
                        <a:rPr kumimoji="1" lang="en-US" altLang="ja-JP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H29</a:t>
                      </a:r>
                      <a:r>
                        <a:rPr kumimoji="1" lang="ja-JP" altLang="en-US" sz="800" b="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年度）</a:t>
                      </a:r>
                    </a:p>
                  </a:txBody>
                  <a:tcP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取引銀行</a:t>
                      </a:r>
                      <a:endParaRPr kumimoji="1" lang="ja-JP" altLang="en-US" sz="800" b="0" dirty="0" smtClean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みずほ銀行　銀座中央支店</a:t>
                      </a:r>
                      <a:br>
                        <a:rPr lang="ja-JP" altLang="en-US" sz="80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</a:br>
                      <a:r>
                        <a:rPr lang="ja-JP" altLang="en-US" sz="80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三井住友銀行　五反田支店</a:t>
                      </a:r>
                      <a:br>
                        <a:rPr lang="ja-JP" altLang="en-US" sz="80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</a:br>
                      <a:r>
                        <a:rPr lang="ja-JP" altLang="en-US" sz="800" dirty="0" smtClean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りそな銀行　五反田支店</a:t>
                      </a:r>
                      <a:endParaRPr kumimoji="1" lang="ja-JP" altLang="en-US" sz="800" b="0" dirty="0" smtClean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" name="Picture 6" descr="C:\Users\IFY\Desktop\デスクトップ\会社案内\10824331_85_J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55" y="1733521"/>
            <a:ext cx="552451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1" y="1873236"/>
            <a:ext cx="1952385" cy="397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会社概要</a:t>
            </a:r>
            <a:endParaRPr lang="ja-JP" altLang="en-US" b="1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15954" y="7310367"/>
            <a:ext cx="57529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主要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取引先</a:t>
            </a:r>
            <a:endParaRPr lang="en-US" altLang="ja-JP" sz="8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ja-JP" altLang="en-US" sz="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株式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会社ＩＰＧ</a:t>
            </a: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・株式会社</a:t>
            </a:r>
            <a:r>
              <a:rPr lang="ja-JP" altLang="ja-JP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インターネットイニシアティブ</a:t>
            </a: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・株式会社ＮＴＴデータアイ</a:t>
            </a: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en-US" altLang="ja-JP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NTT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データカスタマサービス株式会社</a:t>
            </a: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・京西テクノス株式会社</a:t>
            </a: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ja-JP" altLang="ja-JP" sz="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株式会社ＤＴＳ</a:t>
            </a: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・株式会社コスメディア</a:t>
            </a: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・学校法人　城西大学</a:t>
            </a: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・学校法人　東洋大学</a:t>
            </a: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・ヒューベルサービス株式会社</a:t>
            </a: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・株式会社フォーカスシステムズ</a:t>
            </a: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endParaRPr lang="en-US" altLang="ja-JP" sz="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主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な実績</a:t>
            </a:r>
            <a:endParaRPr lang="en-US" altLang="ja-JP" sz="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 smtClean="0">
                <a:latin typeface="ＭＳ 明朝" pitchFamily="17" charset="-128"/>
                <a:ea typeface="ＭＳ 明朝" pitchFamily="17" charset="-128"/>
              </a:rPr>
              <a:t>・城西大学ネットワーク、サーバ構築</a:t>
            </a:r>
            <a:endParaRPr lang="en-US" altLang="ja-JP" sz="800" dirty="0" smtClean="0">
              <a:latin typeface="ＭＳ 明朝" pitchFamily="17" charset="-128"/>
              <a:ea typeface="ＭＳ 明朝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 smtClean="0">
                <a:latin typeface="ＭＳ 明朝" pitchFamily="17" charset="-128"/>
                <a:ea typeface="ＭＳ 明朝" pitchFamily="17" charset="-128"/>
              </a:rPr>
              <a:t>・城西国際大学</a:t>
            </a:r>
            <a:r>
              <a:rPr lang="ja-JP" altLang="en-US" sz="800" dirty="0">
                <a:latin typeface="ＭＳ 明朝" pitchFamily="17" charset="-128"/>
                <a:ea typeface="ＭＳ 明朝" pitchFamily="17" charset="-128"/>
              </a:rPr>
              <a:t>ネットワーク、サーバ</a:t>
            </a:r>
            <a:r>
              <a:rPr lang="ja-JP" altLang="en-US" sz="800" dirty="0" smtClean="0">
                <a:latin typeface="ＭＳ 明朝" pitchFamily="17" charset="-128"/>
                <a:ea typeface="ＭＳ 明朝" pitchFamily="17" charset="-128"/>
              </a:rPr>
              <a:t>構築</a:t>
            </a:r>
            <a:endParaRPr lang="en-US" altLang="ja-JP" sz="800" dirty="0">
              <a:latin typeface="ＭＳ 明朝" pitchFamily="17" charset="-128"/>
              <a:ea typeface="ＭＳ 明朝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ＭＳ 明朝" pitchFamily="17" charset="-128"/>
                <a:ea typeface="ＭＳ 明朝" pitchFamily="17" charset="-128"/>
              </a:rPr>
              <a:t>・学校法人　</a:t>
            </a:r>
            <a:r>
              <a:rPr lang="ja-JP" altLang="en-US" sz="800" dirty="0" smtClean="0">
                <a:latin typeface="ＭＳ 明朝" pitchFamily="17" charset="-128"/>
                <a:ea typeface="ＭＳ 明朝" pitchFamily="17" charset="-128"/>
              </a:rPr>
              <a:t>東洋大学</a:t>
            </a:r>
            <a:r>
              <a:rPr lang="ja-JP" altLang="en-US" sz="800" dirty="0">
                <a:latin typeface="ＭＳ 明朝" pitchFamily="17" charset="-128"/>
                <a:ea typeface="ＭＳ 明朝" pitchFamily="17" charset="-128"/>
              </a:rPr>
              <a:t>ネットワーク構築</a:t>
            </a:r>
            <a:endParaRPr lang="en-US" altLang="ja-JP" sz="800" dirty="0">
              <a:latin typeface="ＭＳ 明朝" pitchFamily="17" charset="-128"/>
              <a:ea typeface="ＭＳ 明朝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ＭＳ 明朝" pitchFamily="17" charset="-128"/>
                <a:ea typeface="ＭＳ 明朝" pitchFamily="17" charset="-128"/>
              </a:rPr>
              <a:t>・学校法人　拓殖大学ネットワーク構築</a:t>
            </a:r>
            <a:endParaRPr lang="en-US" altLang="ja-JP" sz="800" dirty="0">
              <a:latin typeface="ＭＳ 明朝" pitchFamily="17" charset="-128"/>
              <a:ea typeface="ＭＳ 明朝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ＭＳ 明朝" pitchFamily="17" charset="-128"/>
                <a:ea typeface="ＭＳ 明朝" pitchFamily="17" charset="-128"/>
              </a:rPr>
              <a:t>・株式会社ＮＴＴドコモ　ネットワーク構築</a:t>
            </a: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ＭＳ 明朝" pitchFamily="17" charset="-128"/>
                <a:ea typeface="ＭＳ 明朝" pitchFamily="17" charset="-128"/>
              </a:rPr>
              <a:t>・京都</a:t>
            </a:r>
            <a:r>
              <a:rPr lang="ja-JP" altLang="en-US" sz="800" dirty="0" err="1" smtClean="0">
                <a:latin typeface="ＭＳ 明朝" pitchFamily="17" charset="-128"/>
                <a:ea typeface="ＭＳ 明朝" pitchFamily="17" charset="-128"/>
              </a:rPr>
              <a:t>大学大学</a:t>
            </a:r>
            <a:r>
              <a:rPr lang="ja-JP" altLang="en-US" sz="800" dirty="0">
                <a:latin typeface="ＭＳ 明朝" pitchFamily="17" charset="-128"/>
                <a:ea typeface="ＭＳ 明朝" pitchFamily="17" charset="-128"/>
              </a:rPr>
              <a:t>病院シンクライアントシステム構築</a:t>
            </a:r>
          </a:p>
          <a:p>
            <a:pPr>
              <a:lnSpc>
                <a:spcPct val="150000"/>
              </a:lnSpc>
            </a:pPr>
            <a:r>
              <a:rPr lang="ja-JP" altLang="en-US" sz="800" dirty="0">
                <a:latin typeface="ＭＳ 明朝" pitchFamily="17" charset="-128"/>
                <a:ea typeface="ＭＳ 明朝" pitchFamily="17" charset="-128"/>
              </a:rPr>
              <a:t>・鹿児島銀行システムサーバ構築</a:t>
            </a:r>
            <a:endParaRPr lang="en-US" altLang="ja-JP" sz="800" dirty="0">
              <a:latin typeface="ＭＳ 明朝" pitchFamily="17" charset="-128"/>
              <a:ea typeface="ＭＳ 明朝" pitchFamily="17" charset="-128"/>
            </a:endParaRPr>
          </a:p>
          <a:p>
            <a:pPr>
              <a:lnSpc>
                <a:spcPct val="150000"/>
              </a:lnSpc>
            </a:pP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" y="7167976"/>
            <a:ext cx="2149337" cy="397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5429250" y="983856"/>
            <a:ext cx="1330130" cy="595442"/>
            <a:chOff x="63286" y="0"/>
            <a:chExt cx="1765702" cy="1061070"/>
          </a:xfrm>
        </p:grpSpPr>
        <p:sp>
          <p:nvSpPr>
            <p:cNvPr id="15" name="正方形/長方形 14"/>
            <p:cNvSpPr/>
            <p:nvPr/>
          </p:nvSpPr>
          <p:spPr>
            <a:xfrm>
              <a:off x="226657" y="99132"/>
              <a:ext cx="1460041" cy="961938"/>
            </a:xfrm>
            <a:prstGeom prst="rect">
              <a:avLst/>
            </a:prstGeom>
            <a:solidFill>
              <a:srgbClr val="2B635C"/>
            </a:solidFill>
            <a:ln>
              <a:solidFill>
                <a:srgbClr val="2B63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6" name="タイトル 1"/>
            <p:cNvSpPr txBox="1">
              <a:spLocks/>
            </p:cNvSpPr>
            <p:nvPr/>
          </p:nvSpPr>
          <p:spPr>
            <a:xfrm>
              <a:off x="63286" y="0"/>
              <a:ext cx="1765702" cy="83552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ＭＳ 明朝" pitchFamily="17" charset="-128"/>
                  <a:ea typeface="ＭＳ 明朝" pitchFamily="17" charset="-128"/>
                  <a:cs typeface="+mj-cs"/>
                </a:rPr>
                <a:t>ＩＦＹ</a:t>
              </a:r>
            </a:p>
          </p:txBody>
        </p:sp>
        <p:cxnSp>
          <p:nvCxnSpPr>
            <p:cNvPr id="17" name="直線コネクタ 16"/>
            <p:cNvCxnSpPr/>
            <p:nvPr/>
          </p:nvCxnSpPr>
          <p:spPr>
            <a:xfrm flipV="1">
              <a:off x="221903" y="773038"/>
              <a:ext cx="1467261" cy="418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タイトル 1"/>
            <p:cNvSpPr txBox="1">
              <a:spLocks/>
            </p:cNvSpPr>
            <p:nvPr/>
          </p:nvSpPr>
          <p:spPr>
            <a:xfrm>
              <a:off x="142287" y="801255"/>
              <a:ext cx="1169273" cy="22171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1" i="1" u="none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ＭＳ 明朝" pitchFamily="17" charset="-128"/>
                  <a:ea typeface="ＭＳ 明朝" pitchFamily="17" charset="-128"/>
                  <a:cs typeface="+mj-cs"/>
                </a:rPr>
                <a:t>infinity</a:t>
              </a:r>
              <a:endParaRPr kumimoji="1" lang="ja-JP" altLang="en-US" sz="1100" b="1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ＭＳ 明朝" pitchFamily="17" charset="-128"/>
                <a:ea typeface="ＭＳ 明朝" pitchFamily="17" charset="-128"/>
                <a:cs typeface="+mj-cs"/>
              </a:endParaRPr>
            </a:p>
          </p:txBody>
        </p:sp>
        <p:sp>
          <p:nvSpPr>
            <p:cNvPr id="19" name="タイトル 1"/>
            <p:cNvSpPr txBox="1">
              <a:spLocks/>
            </p:cNvSpPr>
            <p:nvPr/>
          </p:nvSpPr>
          <p:spPr>
            <a:xfrm>
              <a:off x="1241251" y="836407"/>
              <a:ext cx="320578" cy="17947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1" u="none" strike="noStrike" kern="120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ＭＳ 明朝" pitchFamily="17" charset="-128"/>
                  <a:ea typeface="ＭＳ 明朝" pitchFamily="17" charset="-128"/>
                  <a:cs typeface="+mj-cs"/>
                </a:rPr>
                <a:t>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76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" y="5686939"/>
            <a:ext cx="6880698" cy="63055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80698" cy="6880698"/>
          </a:xfrm>
          <a:prstGeom prst="rect">
            <a:avLst/>
          </a:prstGeom>
        </p:spPr>
      </p:pic>
      <p:pic>
        <p:nvPicPr>
          <p:cNvPr id="10" name="Picture 6" descr="C:\Users\IFY\Desktop\デスクトップ\会社案内\10824331_85_J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55" y="1809721"/>
            <a:ext cx="552451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225528" y="1466715"/>
            <a:ext cx="1727097" cy="397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社員</a:t>
            </a:r>
            <a:r>
              <a:rPr lang="ja-JP" altLang="en-US" sz="1050" dirty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数</a:t>
            </a:r>
            <a:r>
              <a:rPr lang="ja-JP" altLang="en-US" sz="1050" dirty="0" smtClean="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rPr>
              <a:t>と売上高の推移</a:t>
            </a:r>
            <a:endParaRPr lang="ja-JP" altLang="en-US" sz="1050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8125" y="4042588"/>
            <a:ext cx="5429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2013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年　　　　　</a:t>
            </a:r>
            <a:r>
              <a:rPr lang="en-US" altLang="ja-JP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2014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年　　　　　</a:t>
            </a:r>
            <a:r>
              <a:rPr lang="en-US" altLang="ja-JP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2015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年　　　　　</a:t>
            </a:r>
            <a:r>
              <a:rPr lang="en-US" altLang="ja-JP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2016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年　　　　　</a:t>
            </a:r>
            <a:r>
              <a:rPr lang="en-US" altLang="ja-JP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2017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年　　　　　</a:t>
            </a:r>
            <a:r>
              <a:rPr lang="en-US" altLang="ja-JP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2018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年　　　　　</a:t>
            </a:r>
            <a:r>
              <a:rPr lang="en-US" altLang="ja-JP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2019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" y="7167976"/>
            <a:ext cx="2149337" cy="397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5429250" y="983856"/>
            <a:ext cx="1330130" cy="595442"/>
            <a:chOff x="63286" y="0"/>
            <a:chExt cx="1765702" cy="1061070"/>
          </a:xfrm>
        </p:grpSpPr>
        <p:sp>
          <p:nvSpPr>
            <p:cNvPr id="15" name="正方形/長方形 14"/>
            <p:cNvSpPr/>
            <p:nvPr/>
          </p:nvSpPr>
          <p:spPr>
            <a:xfrm>
              <a:off x="226657" y="99132"/>
              <a:ext cx="1460041" cy="961938"/>
            </a:xfrm>
            <a:prstGeom prst="rect">
              <a:avLst/>
            </a:prstGeom>
            <a:solidFill>
              <a:srgbClr val="2B635C"/>
            </a:solidFill>
            <a:ln>
              <a:solidFill>
                <a:srgbClr val="2B63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6" name="タイトル 1"/>
            <p:cNvSpPr txBox="1">
              <a:spLocks/>
            </p:cNvSpPr>
            <p:nvPr/>
          </p:nvSpPr>
          <p:spPr>
            <a:xfrm>
              <a:off x="63286" y="0"/>
              <a:ext cx="1765702" cy="83552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ＭＳ 明朝" pitchFamily="17" charset="-128"/>
                  <a:ea typeface="ＭＳ 明朝" pitchFamily="17" charset="-128"/>
                  <a:cs typeface="+mj-cs"/>
                </a:rPr>
                <a:t>ＩＦＹ</a:t>
              </a:r>
            </a:p>
          </p:txBody>
        </p:sp>
        <p:cxnSp>
          <p:nvCxnSpPr>
            <p:cNvPr id="17" name="直線コネクタ 16"/>
            <p:cNvCxnSpPr/>
            <p:nvPr/>
          </p:nvCxnSpPr>
          <p:spPr>
            <a:xfrm flipV="1">
              <a:off x="221903" y="773038"/>
              <a:ext cx="1467261" cy="418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タイトル 1"/>
            <p:cNvSpPr txBox="1">
              <a:spLocks/>
            </p:cNvSpPr>
            <p:nvPr/>
          </p:nvSpPr>
          <p:spPr>
            <a:xfrm>
              <a:off x="142287" y="801255"/>
              <a:ext cx="1169273" cy="22171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1" i="1" u="none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ＭＳ 明朝" pitchFamily="17" charset="-128"/>
                  <a:ea typeface="ＭＳ 明朝" pitchFamily="17" charset="-128"/>
                  <a:cs typeface="+mj-cs"/>
                </a:rPr>
                <a:t>infinity</a:t>
              </a:r>
              <a:endParaRPr kumimoji="1" lang="ja-JP" altLang="en-US" sz="1100" b="1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ＭＳ 明朝" pitchFamily="17" charset="-128"/>
                <a:ea typeface="ＭＳ 明朝" pitchFamily="17" charset="-128"/>
                <a:cs typeface="+mj-cs"/>
              </a:endParaRPr>
            </a:p>
          </p:txBody>
        </p:sp>
        <p:sp>
          <p:nvSpPr>
            <p:cNvPr id="19" name="タイトル 1"/>
            <p:cNvSpPr txBox="1">
              <a:spLocks/>
            </p:cNvSpPr>
            <p:nvPr/>
          </p:nvSpPr>
          <p:spPr>
            <a:xfrm>
              <a:off x="1241251" y="836407"/>
              <a:ext cx="320578" cy="17947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1" u="none" strike="noStrike" kern="120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ＭＳ 明朝" pitchFamily="17" charset="-128"/>
                  <a:ea typeface="ＭＳ 明朝" pitchFamily="17" charset="-128"/>
                  <a:cs typeface="+mj-cs"/>
                </a:rPr>
                <a:t>∞</a:t>
              </a:r>
            </a:p>
          </p:txBody>
        </p:sp>
      </p:grpSp>
      <p:graphicFrame>
        <p:nvGraphicFramePr>
          <p:cNvPr id="20" name="グラフ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982625"/>
              </p:ext>
            </p:extLst>
          </p:nvPr>
        </p:nvGraphicFramePr>
        <p:xfrm>
          <a:off x="100012" y="1733753"/>
          <a:ext cx="6780687" cy="239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334" y="8943408"/>
            <a:ext cx="2590791" cy="174008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239" y="8943408"/>
            <a:ext cx="2877353" cy="1740084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300514" y="8584716"/>
            <a:ext cx="747236" cy="397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広域</a:t>
            </a:r>
            <a:r>
              <a:rPr lang="en-US" altLang="ja-JP" sz="105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MAP</a:t>
            </a:r>
            <a:endParaRPr lang="ja-JP" altLang="en-US" sz="1050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886199" y="8584715"/>
            <a:ext cx="747236" cy="397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詳細</a:t>
            </a:r>
            <a:r>
              <a:rPr lang="en-US" altLang="ja-JP" sz="105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MAP</a:t>
            </a:r>
            <a:endParaRPr lang="ja-JP" altLang="en-US" sz="1050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23900" y="9410700"/>
            <a:ext cx="1123950" cy="638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531257" y="9170836"/>
            <a:ext cx="600076" cy="339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詳細</a:t>
            </a:r>
            <a:endParaRPr lang="ja-JP" altLang="en-US" sz="800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graphicFrame>
        <p:nvGraphicFramePr>
          <p:cNvPr id="48" name="グラフ 47"/>
          <p:cNvGraphicFramePr/>
          <p:nvPr>
            <p:extLst>
              <p:ext uri="{D42A27DB-BD31-4B8C-83A1-F6EECF244321}">
                <p14:modId xmlns:p14="http://schemas.microsoft.com/office/powerpoint/2010/main" val="2903715508"/>
              </p:ext>
            </p:extLst>
          </p:nvPr>
        </p:nvGraphicFramePr>
        <p:xfrm>
          <a:off x="10264" y="5111791"/>
          <a:ext cx="3232624" cy="274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9" name="グラフ 48"/>
          <p:cNvGraphicFramePr/>
          <p:nvPr>
            <p:extLst>
              <p:ext uri="{D42A27DB-BD31-4B8C-83A1-F6EECF244321}">
                <p14:modId xmlns:p14="http://schemas.microsoft.com/office/powerpoint/2010/main" val="2020600208"/>
              </p:ext>
            </p:extLst>
          </p:nvPr>
        </p:nvGraphicFramePr>
        <p:xfrm>
          <a:off x="3203338" y="5111791"/>
          <a:ext cx="3232624" cy="274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7" name="正方形/長方形 26"/>
          <p:cNvSpPr/>
          <p:nvPr/>
        </p:nvSpPr>
        <p:spPr>
          <a:xfrm>
            <a:off x="286413" y="10738989"/>
            <a:ext cx="5019011" cy="557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〒</a:t>
            </a:r>
            <a:r>
              <a:rPr lang="en-US" altLang="ja-JP" sz="105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141-0031</a:t>
            </a:r>
          </a:p>
          <a:p>
            <a:r>
              <a:rPr lang="ja-JP" altLang="en-US" sz="105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東京都品川区西五反田５－１－３　</a:t>
            </a:r>
            <a:r>
              <a:rPr lang="ja-JP" altLang="en-US" sz="105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ヘリオスビル</a:t>
            </a:r>
            <a:r>
              <a:rPr lang="ja-JP" altLang="en-US" sz="105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７</a:t>
            </a:r>
            <a:r>
              <a:rPr lang="en-US" altLang="ja-JP" sz="105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F</a:t>
            </a:r>
            <a:endParaRPr lang="ja-JP" altLang="en-US" sz="1050" dirty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05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en-US" altLang="ja-JP" sz="105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TEL.03-6417-0205</a:t>
            </a:r>
            <a:r>
              <a:rPr lang="ja-JP" altLang="en-US" sz="105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</a:t>
            </a:r>
            <a:r>
              <a:rPr lang="en-US" altLang="ja-JP" sz="105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FAX.03-6417-0206</a:t>
            </a:r>
            <a:endParaRPr lang="ja-JP" altLang="en-US" sz="1050" dirty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992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4797</TotalTime>
  <Words>117</Words>
  <Application>Microsoft Office PowerPoint</Application>
  <PresentationFormat>ワイド画面</PresentationFormat>
  <Paragraphs>69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ＭＳ Ｐゴシック</vt:lpstr>
      <vt:lpstr>ＭＳ Ｐ明朝</vt:lpstr>
      <vt:lpstr>ＭＳ 明朝</vt:lpstr>
      <vt:lpstr>Arial</vt:lpstr>
      <vt:lpstr>Calibri</vt:lpstr>
      <vt:lpstr>Calibri Light</vt:lpstr>
      <vt:lpstr>Office テーマ</vt:lpstr>
      <vt:lpstr>1_デザインの設定</vt:lpstr>
      <vt:lpstr>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ify_user</dc:creator>
  <cp:lastModifiedBy>ify_user</cp:lastModifiedBy>
  <cp:revision>40</cp:revision>
  <cp:lastPrinted>2019-08-26T11:10:33Z</cp:lastPrinted>
  <dcterms:created xsi:type="dcterms:W3CDTF">2017-09-26T03:26:50Z</dcterms:created>
  <dcterms:modified xsi:type="dcterms:W3CDTF">2019-10-09T03:35:19Z</dcterms:modified>
</cp:coreProperties>
</file>